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B779B0"/>
    <a:srgbClr val="F1C2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1" autoAdjust="0"/>
    <p:restoredTop sz="94660"/>
  </p:normalViewPr>
  <p:slideViewPr>
    <p:cSldViewPr snapToGrid="0">
      <p:cViewPr varScale="1">
        <p:scale>
          <a:sx n="92" d="100"/>
          <a:sy n="92" d="100"/>
        </p:scale>
        <p:origin x="5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DDDF0E-63A4-48F9-9B64-6C0B985AD2DF}" type="datetimeFigureOut">
              <a:rPr lang="en-US" smtClean="0"/>
              <a:t>8/30/2017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DBFB32-866E-4CA2-9B57-CAEB027B0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772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8678A-E23C-4685-AFA6-9F5E5886D9D2}" type="datetimeFigureOut">
              <a:rPr lang="en-US" smtClean="0"/>
              <a:t>8/30/2017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01184-F7A8-4F5F-BF8C-0F04B9634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25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8678A-E23C-4685-AFA6-9F5E5886D9D2}" type="datetimeFigureOut">
              <a:rPr lang="en-US" smtClean="0"/>
              <a:t>8/30/2017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01184-F7A8-4F5F-BF8C-0F04B9634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556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8678A-E23C-4685-AFA6-9F5E5886D9D2}" type="datetimeFigureOut">
              <a:rPr lang="en-US" smtClean="0"/>
              <a:t>8/30/2017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01184-F7A8-4F5F-BF8C-0F04B9634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115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8678A-E23C-4685-AFA6-9F5E5886D9D2}" type="datetimeFigureOut">
              <a:rPr lang="en-US" smtClean="0"/>
              <a:t>8/30/2017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01184-F7A8-4F5F-BF8C-0F04B9634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403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8678A-E23C-4685-AFA6-9F5E5886D9D2}" type="datetimeFigureOut">
              <a:rPr lang="en-US" smtClean="0"/>
              <a:t>8/30/2017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01184-F7A8-4F5F-BF8C-0F04B9634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846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8678A-E23C-4685-AFA6-9F5E5886D9D2}" type="datetimeFigureOut">
              <a:rPr lang="en-US" smtClean="0"/>
              <a:t>8/30/2017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01184-F7A8-4F5F-BF8C-0F04B9634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192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8678A-E23C-4685-AFA6-9F5E5886D9D2}" type="datetimeFigureOut">
              <a:rPr lang="en-US" smtClean="0"/>
              <a:t>8/30/2017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01184-F7A8-4F5F-BF8C-0F04B9634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648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8678A-E23C-4685-AFA6-9F5E5886D9D2}" type="datetimeFigureOut">
              <a:rPr lang="en-US" smtClean="0"/>
              <a:t>8/30/2017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01184-F7A8-4F5F-BF8C-0F04B9634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57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8678A-E23C-4685-AFA6-9F5E5886D9D2}" type="datetimeFigureOut">
              <a:rPr lang="en-US" smtClean="0"/>
              <a:t>8/30/2017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01184-F7A8-4F5F-BF8C-0F04B9634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228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8678A-E23C-4685-AFA6-9F5E5886D9D2}" type="datetimeFigureOut">
              <a:rPr lang="en-US" smtClean="0"/>
              <a:t>8/30/2017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01184-F7A8-4F5F-BF8C-0F04B9634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455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8678A-E23C-4685-AFA6-9F5E5886D9D2}" type="datetimeFigureOut">
              <a:rPr lang="en-US" smtClean="0"/>
              <a:t>8/30/2017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01184-F7A8-4F5F-BF8C-0F04B9634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500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8678A-E23C-4685-AFA6-9F5E5886D9D2}" type="datetimeFigureOut">
              <a:rPr lang="en-US" smtClean="0"/>
              <a:t>8/30/2017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401184-F7A8-4F5F-BF8C-0F04B9634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36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1.png"/><Relationship Id="rId5" Type="http://schemas.openxmlformats.org/officeDocument/2006/relationships/image" Target="../media/image3.png"/><Relationship Id="rId10" Type="http://schemas.openxmlformats.org/officeDocument/2006/relationships/image" Target="../media/image20.png"/><Relationship Id="rId4" Type="http://schemas.openxmlformats.org/officeDocument/2006/relationships/image" Target="../media/image2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5.png"/><Relationship Id="rId12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25.png"/><Relationship Id="rId5" Type="http://schemas.openxmlformats.org/officeDocument/2006/relationships/image" Target="../media/image2.png"/><Relationship Id="rId10" Type="http://schemas.openxmlformats.org/officeDocument/2006/relationships/image" Target="../media/image24.png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8992" y="1425633"/>
            <a:ext cx="9144000" cy="3674226"/>
          </a:xfrm>
        </p:spPr>
        <p:txBody>
          <a:bodyPr/>
          <a:lstStyle/>
          <a:p>
            <a:r>
              <a:rPr lang="nl-NL" dirty="0" smtClean="0"/>
              <a:t/>
            </a:r>
            <a:br>
              <a:rPr lang="nl-NL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06145" y="1828015"/>
            <a:ext cx="4457700" cy="5029986"/>
          </a:xfrm>
        </p:spPr>
        <p:txBody>
          <a:bodyPr>
            <a:noAutofit/>
          </a:bodyPr>
          <a:lstStyle/>
          <a:p>
            <a:r>
              <a:rPr lang="nl-NL" sz="4400" dirty="0" err="1" smtClean="0">
                <a:latin typeface="Calibri Light" panose="020F0302020204030204" pitchFamily="34" charset="0"/>
              </a:rPr>
              <a:t>Innovation</a:t>
            </a:r>
            <a:r>
              <a:rPr lang="nl-NL" sz="4400" dirty="0" smtClean="0">
                <a:latin typeface="Calibri Light" panose="020F0302020204030204" pitchFamily="34" charset="0"/>
              </a:rPr>
              <a:t> </a:t>
            </a:r>
            <a:r>
              <a:rPr lang="nl-NL" sz="4400" dirty="0" err="1" smtClean="0">
                <a:latin typeface="Calibri Light" panose="020F0302020204030204" pitchFamily="34" charset="0"/>
              </a:rPr>
              <a:t>and</a:t>
            </a:r>
            <a:r>
              <a:rPr lang="nl-NL" sz="4400" dirty="0" smtClean="0">
                <a:latin typeface="Calibri Light" panose="020F0302020204030204" pitchFamily="34" charset="0"/>
              </a:rPr>
              <a:t> </a:t>
            </a:r>
            <a:r>
              <a:rPr lang="nl-NL" sz="4400" dirty="0" err="1" smtClean="0">
                <a:latin typeface="Calibri Light" panose="020F0302020204030204" pitchFamily="34" charset="0"/>
              </a:rPr>
              <a:t>Collaboration</a:t>
            </a:r>
            <a:r>
              <a:rPr lang="nl-NL" sz="4400" dirty="0" smtClean="0">
                <a:latin typeface="Calibri Light" panose="020F0302020204030204" pitchFamily="34" charset="0"/>
              </a:rPr>
              <a:t> </a:t>
            </a:r>
            <a:r>
              <a:rPr lang="nl-NL" sz="4400" dirty="0" err="1" smtClean="0">
                <a:latin typeface="Calibri Light" panose="020F0302020204030204" pitchFamily="34" charset="0"/>
              </a:rPr>
              <a:t>to</a:t>
            </a:r>
            <a:r>
              <a:rPr lang="nl-NL" sz="4400" dirty="0" smtClean="0">
                <a:latin typeface="Calibri Light" panose="020F0302020204030204" pitchFamily="34" charset="0"/>
              </a:rPr>
              <a:t> Meet Crisis </a:t>
            </a:r>
            <a:r>
              <a:rPr lang="nl-NL" sz="4400" dirty="0" err="1" smtClean="0">
                <a:latin typeface="Calibri Light" panose="020F0302020204030204" pitchFamily="34" charset="0"/>
              </a:rPr>
              <a:t>Situations</a:t>
            </a:r>
            <a:r>
              <a:rPr lang="nl-NL" sz="4400" dirty="0" smtClean="0">
                <a:latin typeface="Calibri Light" panose="020F0302020204030204" pitchFamily="34" charset="0"/>
              </a:rPr>
              <a:t>: </a:t>
            </a:r>
          </a:p>
          <a:p>
            <a:endParaRPr lang="nl-NL" sz="4400" dirty="0" smtClean="0">
              <a:latin typeface="Calibri Light" panose="020F0302020204030204" pitchFamily="34" charset="0"/>
            </a:endParaRPr>
          </a:p>
          <a:p>
            <a:r>
              <a:rPr lang="nl-NL" sz="4400" dirty="0" smtClean="0">
                <a:latin typeface="Calibri Light" panose="020F0302020204030204" pitchFamily="34" charset="0"/>
              </a:rPr>
              <a:t>Teacher Training in </a:t>
            </a:r>
            <a:r>
              <a:rPr lang="nl-NL" sz="4400" dirty="0" err="1" smtClean="0">
                <a:latin typeface="Calibri Light" panose="020F0302020204030204" pitchFamily="34" charset="0"/>
              </a:rPr>
              <a:t>Kakuma</a:t>
            </a:r>
            <a:r>
              <a:rPr lang="nl-NL" sz="4400" dirty="0" smtClean="0">
                <a:latin typeface="Calibri Light" panose="020F0302020204030204" pitchFamily="34" charset="0"/>
              </a:rPr>
              <a:t> </a:t>
            </a:r>
            <a:r>
              <a:rPr lang="nl-NL" sz="4400" dirty="0" err="1" smtClean="0">
                <a:latin typeface="Calibri Light" panose="020F0302020204030204" pitchFamily="34" charset="0"/>
              </a:rPr>
              <a:t>Refugee</a:t>
            </a:r>
            <a:r>
              <a:rPr lang="nl-NL" sz="4400" dirty="0" smtClean="0">
                <a:latin typeface="Calibri Light" panose="020F0302020204030204" pitchFamily="34" charset="0"/>
              </a:rPr>
              <a:t> Camp</a:t>
            </a:r>
            <a:endParaRPr lang="en-US" sz="4400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3986" y="69873"/>
            <a:ext cx="1624952" cy="162862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699" y="72166"/>
            <a:ext cx="1622492" cy="166278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8716" y="76362"/>
            <a:ext cx="1616748" cy="162031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29" y="1828014"/>
            <a:ext cx="7233252" cy="48221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44008" y="62033"/>
            <a:ext cx="1625626" cy="162562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029" y="69873"/>
            <a:ext cx="1668875" cy="166507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7020" y="79396"/>
            <a:ext cx="2136851" cy="162031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0767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8633" y="1"/>
            <a:ext cx="8785166" cy="1345827"/>
          </a:xfrm>
        </p:spPr>
        <p:txBody>
          <a:bodyPr/>
          <a:lstStyle/>
          <a:p>
            <a:r>
              <a:rPr lang="nl-NL" dirty="0" smtClean="0"/>
              <a:t/>
            </a:r>
            <a:br>
              <a:rPr lang="nl-NL" dirty="0" smtClean="0"/>
            </a:b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73797" y="183344"/>
            <a:ext cx="4262294" cy="33728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47" y="2497569"/>
            <a:ext cx="1024746" cy="102705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347" y="1367525"/>
            <a:ext cx="1024746" cy="105019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46" y="3604480"/>
            <a:ext cx="1024747" cy="102700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172" y="5568230"/>
            <a:ext cx="1024748" cy="102474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316" y="263049"/>
            <a:ext cx="1030777" cy="102842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172" y="4711340"/>
            <a:ext cx="1024747" cy="77703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329466" y="263050"/>
            <a:ext cx="199562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l-NL" sz="3200" dirty="0">
                <a:solidFill>
                  <a:prstClr val="black"/>
                </a:solidFill>
                <a:latin typeface="Calibri Light" panose="020F0302020204030204"/>
              </a:rPr>
              <a:t>A full-</a:t>
            </a:r>
            <a:r>
              <a:rPr lang="nl-NL" sz="3200" dirty="0" err="1">
                <a:solidFill>
                  <a:prstClr val="black"/>
                </a:solidFill>
                <a:latin typeface="Calibri Light" panose="020F0302020204030204"/>
              </a:rPr>
              <a:t>fledged</a:t>
            </a:r>
            <a:r>
              <a:rPr lang="nl-NL" sz="32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nl-NL" sz="3200" dirty="0" err="1">
                <a:solidFill>
                  <a:prstClr val="black"/>
                </a:solidFill>
                <a:latin typeface="Calibri Light" panose="020F0302020204030204"/>
              </a:rPr>
              <a:t>blended</a:t>
            </a:r>
            <a:r>
              <a:rPr lang="nl-NL" sz="3200" dirty="0">
                <a:solidFill>
                  <a:prstClr val="black"/>
                </a:solidFill>
                <a:latin typeface="Calibri Light" panose="020F0302020204030204"/>
              </a:rPr>
              <a:t> course catering </a:t>
            </a:r>
            <a:r>
              <a:rPr lang="nl-NL" sz="3200" dirty="0" err="1">
                <a:solidFill>
                  <a:prstClr val="black"/>
                </a:solidFill>
                <a:latin typeface="Calibri Light" panose="020F0302020204030204"/>
              </a:rPr>
              <a:t>to</a:t>
            </a:r>
            <a:r>
              <a:rPr lang="nl-NL" sz="32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nl-NL" sz="3200" dirty="0" err="1">
                <a:solidFill>
                  <a:prstClr val="black"/>
                </a:solidFill>
                <a:latin typeface="Calibri Light" panose="020F0302020204030204"/>
              </a:rPr>
              <a:t>this</a:t>
            </a:r>
            <a:r>
              <a:rPr lang="nl-NL" sz="32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nl-NL" sz="3200" dirty="0" err="1">
                <a:solidFill>
                  <a:prstClr val="black"/>
                </a:solidFill>
                <a:latin typeface="Calibri Light" panose="020F0302020204030204"/>
              </a:rPr>
              <a:t>specific</a:t>
            </a:r>
            <a:r>
              <a:rPr lang="nl-NL" sz="3200" dirty="0">
                <a:solidFill>
                  <a:prstClr val="black"/>
                </a:solidFill>
                <a:latin typeface="Calibri Light" panose="020F0302020204030204"/>
              </a:rPr>
              <a:t> target </a:t>
            </a:r>
            <a:r>
              <a:rPr lang="nl-NL" sz="3200" dirty="0" err="1">
                <a:solidFill>
                  <a:prstClr val="black"/>
                </a:solidFill>
                <a:latin typeface="Calibri Light" panose="020F0302020204030204"/>
              </a:rPr>
              <a:t>group</a:t>
            </a:r>
            <a:endParaRPr lang="en-US" sz="32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84297" y="183344"/>
            <a:ext cx="4389500" cy="33287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73797" y="3707971"/>
            <a:ext cx="4174910" cy="30419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71123" y="3524628"/>
            <a:ext cx="4376326" cy="339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8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3928" y="973665"/>
            <a:ext cx="4504919" cy="285018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8633" y="-781395"/>
            <a:ext cx="8785166" cy="2148920"/>
          </a:xfrm>
        </p:spPr>
        <p:txBody>
          <a:bodyPr/>
          <a:lstStyle/>
          <a:p>
            <a:r>
              <a:rPr lang="nl-NL" dirty="0" smtClean="0"/>
              <a:t/>
            </a:r>
            <a:br>
              <a:rPr lang="nl-NL" dirty="0" smtClean="0"/>
            </a:br>
            <a:r>
              <a:rPr lang="nl-NL" dirty="0" err="1" smtClean="0"/>
              <a:t>Local</a:t>
            </a:r>
            <a:r>
              <a:rPr lang="nl-NL" dirty="0" smtClean="0"/>
              <a:t> Partners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68916" y="973666"/>
            <a:ext cx="2775541" cy="28501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347" y="2497569"/>
            <a:ext cx="1024746" cy="102705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47" y="1367525"/>
            <a:ext cx="1024746" cy="105019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346" y="3604480"/>
            <a:ext cx="1024747" cy="102700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172" y="5568230"/>
            <a:ext cx="1024748" cy="102474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316" y="263049"/>
            <a:ext cx="1030777" cy="102842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172" y="4711340"/>
            <a:ext cx="1024747" cy="77703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9649" y="4020243"/>
            <a:ext cx="2780017" cy="25727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18320" y="4020242"/>
            <a:ext cx="2577178" cy="25771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5307" y="973665"/>
            <a:ext cx="2850190" cy="28501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83779" y="4020243"/>
            <a:ext cx="3390427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0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8633" y="590203"/>
            <a:ext cx="8785166" cy="1612669"/>
          </a:xfrm>
        </p:spPr>
        <p:txBody>
          <a:bodyPr/>
          <a:lstStyle/>
          <a:p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Mission 2020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604356" y="3142211"/>
            <a:ext cx="9749444" cy="3325090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dirty="0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scaling up and out, </a:t>
            </a:r>
            <a:endParaRPr lang="en-US" sz="2000" dirty="0">
              <a:solidFill>
                <a:prstClr val="black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dirty="0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promoting the use of innovative technology,</a:t>
            </a:r>
            <a:endParaRPr lang="en-US" sz="2000" dirty="0">
              <a:solidFill>
                <a:prstClr val="black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dirty="0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fostering sustainability, and 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dirty="0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making this a template for similar programs to be deployed in other refugee crisis situations</a:t>
            </a:r>
            <a:endParaRPr lang="en-US" sz="2000" dirty="0">
              <a:solidFill>
                <a:prstClr val="black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47" y="2497569"/>
            <a:ext cx="1024746" cy="102705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47" y="1367525"/>
            <a:ext cx="1024746" cy="105019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346" y="3604480"/>
            <a:ext cx="1024747" cy="102700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72" y="5568230"/>
            <a:ext cx="1024748" cy="102474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316" y="263049"/>
            <a:ext cx="1030777" cy="102842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172" y="4711340"/>
            <a:ext cx="1024747" cy="77703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349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8633" y="0"/>
            <a:ext cx="8785166" cy="1953491"/>
          </a:xfrm>
        </p:spPr>
        <p:txBody>
          <a:bodyPr>
            <a:normAutofit/>
          </a:bodyPr>
          <a:lstStyle/>
          <a:p>
            <a:r>
              <a:rPr lang="nl-NL" sz="4000" dirty="0">
                <a:solidFill>
                  <a:prstClr val="black"/>
                </a:solidFill>
                <a:latin typeface="Calibri Light" panose="020F0302020204030204" pitchFamily="34" charset="0"/>
              </a:rPr>
              <a:t>Our </a:t>
            </a:r>
            <a:r>
              <a:rPr lang="nl-NL" sz="4000" dirty="0" err="1">
                <a:solidFill>
                  <a:prstClr val="black"/>
                </a:solidFill>
                <a:latin typeface="Calibri Light" panose="020F0302020204030204" pitchFamily="34" charset="0"/>
              </a:rPr>
              <a:t>Biggest</a:t>
            </a:r>
            <a:r>
              <a:rPr lang="nl-NL" sz="4000" dirty="0">
                <a:solidFill>
                  <a:prstClr val="black"/>
                </a:solidFill>
                <a:latin typeface="Calibri Light" panose="020F0302020204030204" pitchFamily="34" charset="0"/>
              </a:rPr>
              <a:t> </a:t>
            </a:r>
            <a:r>
              <a:rPr lang="nl-NL" sz="4000" dirty="0" err="1">
                <a:solidFill>
                  <a:prstClr val="black"/>
                </a:solidFill>
                <a:latin typeface="Calibri Light" panose="020F0302020204030204" pitchFamily="34" charset="0"/>
              </a:rPr>
              <a:t>Challenges</a:t>
            </a:r>
            <a:r>
              <a:rPr lang="nl-NL" dirty="0" smtClean="0"/>
              <a:t/>
            </a:r>
            <a:br>
              <a:rPr lang="nl-NL" dirty="0" smtClean="0"/>
            </a:b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379914" y="1803863"/>
            <a:ext cx="9973886" cy="4979322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nl-NL" sz="3600" dirty="0">
                <a:solidFill>
                  <a:prstClr val="black"/>
                </a:solidFill>
                <a:latin typeface="Calibri Light" panose="020F0302020204030204" pitchFamily="34" charset="0"/>
              </a:rPr>
              <a:t>Connectivity </a:t>
            </a:r>
            <a:r>
              <a:rPr lang="nl-NL" sz="3600" dirty="0" err="1">
                <a:solidFill>
                  <a:prstClr val="black"/>
                </a:solidFill>
                <a:latin typeface="Calibri Light" panose="020F0302020204030204" pitchFamily="34" charset="0"/>
              </a:rPr>
              <a:t>and</a:t>
            </a:r>
            <a:r>
              <a:rPr lang="nl-NL" sz="3600" dirty="0">
                <a:solidFill>
                  <a:prstClr val="black"/>
                </a:solidFill>
                <a:latin typeface="Calibri Light" panose="020F0302020204030204" pitchFamily="34" charset="0"/>
              </a:rPr>
              <a:t> </a:t>
            </a:r>
            <a:r>
              <a:rPr lang="nl-NL" sz="3600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Bandwidth</a:t>
            </a:r>
            <a:endParaRPr lang="nl-NL" sz="3600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lvl="0"/>
            <a:r>
              <a:rPr lang="nl-NL" sz="3600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Achieving</a:t>
            </a:r>
            <a:r>
              <a:rPr lang="nl-NL" sz="36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</a:t>
            </a:r>
            <a:r>
              <a:rPr lang="nl-NL" sz="3600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Locally</a:t>
            </a:r>
            <a:r>
              <a:rPr lang="nl-NL" sz="36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</a:t>
            </a:r>
            <a:r>
              <a:rPr lang="nl-NL" sz="3600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Recognized</a:t>
            </a:r>
            <a:r>
              <a:rPr lang="nl-NL" sz="36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</a:t>
            </a:r>
          </a:p>
          <a:p>
            <a:pPr marL="0" lvl="0" indent="0">
              <a:buNone/>
            </a:pPr>
            <a:r>
              <a:rPr lang="nl-NL" sz="3600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Accreditation</a:t>
            </a:r>
            <a:endParaRPr lang="nl-NL" sz="3600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lvl="0"/>
            <a:r>
              <a:rPr lang="nl-NL" sz="3600" dirty="0" err="1">
                <a:solidFill>
                  <a:prstClr val="black"/>
                </a:solidFill>
                <a:latin typeface="Calibri Light" panose="020F0302020204030204" pitchFamily="34" charset="0"/>
              </a:rPr>
              <a:t>Locally</a:t>
            </a:r>
            <a:r>
              <a:rPr lang="nl-NL" sz="3600" dirty="0">
                <a:solidFill>
                  <a:prstClr val="black"/>
                </a:solidFill>
                <a:latin typeface="Calibri Light" panose="020F0302020204030204" pitchFamily="34" charset="0"/>
              </a:rPr>
              <a:t> Relevant </a:t>
            </a:r>
            <a:r>
              <a:rPr lang="nl-NL" sz="3600" dirty="0" err="1">
                <a:solidFill>
                  <a:prstClr val="black"/>
                </a:solidFill>
                <a:latin typeface="Calibri Light" panose="020F0302020204030204" pitchFamily="34" charset="0"/>
              </a:rPr>
              <a:t>Educational</a:t>
            </a:r>
            <a:r>
              <a:rPr lang="nl-NL" sz="3600" dirty="0">
                <a:solidFill>
                  <a:prstClr val="black"/>
                </a:solidFill>
                <a:latin typeface="Calibri Light" panose="020F0302020204030204" pitchFamily="34" charset="0"/>
              </a:rPr>
              <a:t> Input</a:t>
            </a:r>
          </a:p>
          <a:p>
            <a:pPr lvl="0"/>
            <a:r>
              <a:rPr lang="nl-NL" sz="3600" dirty="0">
                <a:solidFill>
                  <a:prstClr val="black"/>
                </a:solidFill>
                <a:latin typeface="Calibri Light" panose="020F0302020204030204" pitchFamily="34" charset="0"/>
              </a:rPr>
              <a:t>Promoting Girls’ Education</a:t>
            </a:r>
          </a:p>
          <a:p>
            <a:pPr lvl="0"/>
            <a:r>
              <a:rPr lang="nl-NL" sz="3600" dirty="0" err="1">
                <a:solidFill>
                  <a:prstClr val="black"/>
                </a:solidFill>
                <a:latin typeface="Calibri Light" panose="020F0302020204030204" pitchFamily="34" charset="0"/>
              </a:rPr>
              <a:t>Recognizing</a:t>
            </a:r>
            <a:r>
              <a:rPr lang="nl-NL" sz="3600" dirty="0">
                <a:solidFill>
                  <a:prstClr val="black"/>
                </a:solidFill>
                <a:latin typeface="Calibri Light" panose="020F0302020204030204" pitchFamily="34" charset="0"/>
              </a:rPr>
              <a:t> Trauma </a:t>
            </a:r>
            <a:r>
              <a:rPr lang="nl-NL" sz="3600" dirty="0" err="1">
                <a:solidFill>
                  <a:prstClr val="black"/>
                </a:solidFill>
                <a:latin typeface="Calibri Light" panose="020F0302020204030204" pitchFamily="34" charset="0"/>
              </a:rPr>
              <a:t>and</a:t>
            </a:r>
            <a:r>
              <a:rPr lang="nl-NL" sz="3600" dirty="0">
                <a:solidFill>
                  <a:prstClr val="black"/>
                </a:solidFill>
                <a:latin typeface="Calibri Light" panose="020F0302020204030204" pitchFamily="34" charset="0"/>
              </a:rPr>
              <a:t> </a:t>
            </a:r>
            <a:r>
              <a:rPr lang="nl-NL" sz="3600" dirty="0" err="1">
                <a:solidFill>
                  <a:prstClr val="black"/>
                </a:solidFill>
                <a:latin typeface="Calibri Light" panose="020F0302020204030204" pitchFamily="34" charset="0"/>
              </a:rPr>
              <a:t>Violence</a:t>
            </a:r>
            <a:endParaRPr lang="nl-NL" sz="3600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lvl="0"/>
            <a:r>
              <a:rPr lang="nl-NL" sz="3600" dirty="0">
                <a:solidFill>
                  <a:prstClr val="black"/>
                </a:solidFill>
                <a:latin typeface="Calibri Light" panose="020F0302020204030204" pitchFamily="34" charset="0"/>
              </a:rPr>
              <a:t>Co-</a:t>
            </a:r>
            <a:r>
              <a:rPr lang="nl-NL" sz="3600" dirty="0" err="1">
                <a:solidFill>
                  <a:prstClr val="black"/>
                </a:solidFill>
                <a:latin typeface="Calibri Light" panose="020F0302020204030204" pitchFamily="34" charset="0"/>
              </a:rPr>
              <a:t>Creation</a:t>
            </a:r>
            <a:r>
              <a:rPr lang="nl-NL" sz="3600" dirty="0">
                <a:solidFill>
                  <a:prstClr val="black"/>
                </a:solidFill>
                <a:latin typeface="Calibri Light" panose="020F0302020204030204" pitchFamily="34" charset="0"/>
              </a:rPr>
              <a:t> </a:t>
            </a:r>
            <a:r>
              <a:rPr lang="nl-NL" sz="3600" dirty="0" err="1">
                <a:solidFill>
                  <a:prstClr val="black"/>
                </a:solidFill>
                <a:latin typeface="Calibri Light" panose="020F0302020204030204" pitchFamily="34" charset="0"/>
              </a:rPr>
              <a:t>and</a:t>
            </a:r>
            <a:r>
              <a:rPr lang="nl-NL" sz="3600" dirty="0">
                <a:solidFill>
                  <a:prstClr val="black"/>
                </a:solidFill>
                <a:latin typeface="Calibri Light" panose="020F0302020204030204" pitchFamily="34" charset="0"/>
              </a:rPr>
              <a:t> Co-Development</a:t>
            </a:r>
          </a:p>
          <a:p>
            <a:pPr lvl="0"/>
            <a:endParaRPr lang="nl-NL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lvl="0"/>
            <a:r>
              <a:rPr lang="nl-NL" sz="3600" dirty="0">
                <a:solidFill>
                  <a:prstClr val="black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 </a:t>
            </a:r>
            <a:r>
              <a:rPr lang="nl-NL" sz="3600" dirty="0" err="1">
                <a:solidFill>
                  <a:prstClr val="black"/>
                </a:solidFill>
                <a:latin typeface="Calibri Light" panose="020F0302020204030204" pitchFamily="34" charset="0"/>
              </a:rPr>
              <a:t>Funding</a:t>
            </a:r>
            <a:endParaRPr lang="nl-NL" sz="3600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47" y="2497569"/>
            <a:ext cx="1024746" cy="102705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47" y="1367525"/>
            <a:ext cx="1024746" cy="105019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346" y="3604480"/>
            <a:ext cx="1024747" cy="102700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72" y="5568230"/>
            <a:ext cx="1024748" cy="102474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316" y="263049"/>
            <a:ext cx="1030777" cy="102842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172" y="4711340"/>
            <a:ext cx="1024747" cy="77703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3104" y="96142"/>
            <a:ext cx="3688118" cy="668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59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5257" y="1"/>
            <a:ext cx="8768541" cy="1645919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/>
            </a:r>
            <a:br>
              <a:rPr lang="nl-NL" dirty="0" smtClean="0"/>
            </a:br>
            <a:r>
              <a:rPr lang="nl-NL" dirty="0">
                <a:solidFill>
                  <a:prstClr val="black"/>
                </a:solidFill>
              </a:rPr>
              <a:t>Co-</a:t>
            </a:r>
            <a:r>
              <a:rPr lang="nl-NL" dirty="0" err="1">
                <a:solidFill>
                  <a:prstClr val="black"/>
                </a:solidFill>
              </a:rPr>
              <a:t>Creation</a:t>
            </a:r>
            <a:r>
              <a:rPr lang="nl-NL" dirty="0">
                <a:solidFill>
                  <a:prstClr val="black"/>
                </a:solidFill>
              </a:rPr>
              <a:t> </a:t>
            </a:r>
            <a:r>
              <a:rPr lang="nl-NL" dirty="0" err="1">
                <a:solidFill>
                  <a:prstClr val="black"/>
                </a:solidFill>
              </a:rPr>
              <a:t>and</a:t>
            </a:r>
            <a:r>
              <a:rPr lang="nl-NL" dirty="0">
                <a:solidFill>
                  <a:prstClr val="black"/>
                </a:solidFill>
              </a:rPr>
              <a:t> Co-Development: </a:t>
            </a:r>
            <a:br>
              <a:rPr lang="nl-NL" dirty="0">
                <a:solidFill>
                  <a:prstClr val="black"/>
                </a:solidFill>
              </a:rPr>
            </a:br>
            <a:r>
              <a:rPr lang="nl-NL" dirty="0" err="1">
                <a:solidFill>
                  <a:prstClr val="black"/>
                </a:solidFill>
              </a:rPr>
              <a:t>Please</a:t>
            </a:r>
            <a:r>
              <a:rPr lang="nl-NL" dirty="0">
                <a:solidFill>
                  <a:prstClr val="black"/>
                </a:solidFill>
              </a:rPr>
              <a:t> share, </a:t>
            </a:r>
            <a:r>
              <a:rPr lang="nl-NL" dirty="0" err="1">
                <a:solidFill>
                  <a:prstClr val="black"/>
                </a:solidFill>
              </a:rPr>
              <a:t>ask</a:t>
            </a:r>
            <a:r>
              <a:rPr lang="nl-NL" dirty="0">
                <a:solidFill>
                  <a:prstClr val="black"/>
                </a:solidFill>
              </a:rPr>
              <a:t> </a:t>
            </a:r>
            <a:r>
              <a:rPr lang="nl-NL" dirty="0" err="1">
                <a:solidFill>
                  <a:prstClr val="black"/>
                </a:solidFill>
              </a:rPr>
              <a:t>questions</a:t>
            </a:r>
            <a:r>
              <a:rPr lang="nl-NL" dirty="0">
                <a:solidFill>
                  <a:prstClr val="black"/>
                </a:solidFill>
              </a:rPr>
              <a:t>, get </a:t>
            </a:r>
            <a:r>
              <a:rPr lang="nl-NL" dirty="0" err="1">
                <a:solidFill>
                  <a:prstClr val="black"/>
                </a:solidFill>
              </a:rPr>
              <a:t>involved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3477" y="1825624"/>
            <a:ext cx="10527889" cy="496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47" y="2497569"/>
            <a:ext cx="1024746" cy="102705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347" y="1367525"/>
            <a:ext cx="1024746" cy="105019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46" y="3604480"/>
            <a:ext cx="1024747" cy="102700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172" y="5568230"/>
            <a:ext cx="1024748" cy="102474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316" y="263049"/>
            <a:ext cx="1030777" cy="102842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172" y="4711340"/>
            <a:ext cx="1024747" cy="77703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4750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8633" y="-349135"/>
            <a:ext cx="8785166" cy="1396539"/>
          </a:xfrm>
        </p:spPr>
        <p:txBody>
          <a:bodyPr/>
          <a:lstStyle/>
          <a:p>
            <a:r>
              <a:rPr lang="nl-NL" dirty="0" smtClean="0"/>
              <a:t/>
            </a:r>
            <a:br>
              <a:rPr lang="nl-NL" dirty="0" smtClean="0"/>
            </a:br>
            <a:r>
              <a:rPr lang="nl-NL" dirty="0">
                <a:solidFill>
                  <a:prstClr val="black"/>
                </a:solidFill>
              </a:rPr>
              <a:t>Help </a:t>
            </a:r>
            <a:r>
              <a:rPr lang="nl-NL" dirty="0" err="1">
                <a:solidFill>
                  <a:prstClr val="black"/>
                </a:solidFill>
              </a:rPr>
              <a:t>needed</a:t>
            </a:r>
            <a:r>
              <a:rPr lang="nl-NL" dirty="0">
                <a:solidFill>
                  <a:prstClr val="black"/>
                </a:solidFill>
              </a:rPr>
              <a:t> . . . 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172094" y="1367524"/>
            <a:ext cx="5611092" cy="5225453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nl-NL" sz="3200" dirty="0">
                <a:solidFill>
                  <a:prstClr val="black"/>
                </a:solidFill>
                <a:latin typeface="Calibri Light" panose="020F0302020204030204"/>
              </a:rPr>
              <a:t>How </a:t>
            </a:r>
            <a:r>
              <a:rPr lang="nl-NL" sz="3200" dirty="0" err="1">
                <a:solidFill>
                  <a:prstClr val="black"/>
                </a:solidFill>
                <a:latin typeface="Calibri Light" panose="020F0302020204030204"/>
              </a:rPr>
              <a:t>can</a:t>
            </a:r>
            <a:r>
              <a:rPr lang="nl-NL" sz="3200" dirty="0">
                <a:solidFill>
                  <a:prstClr val="black"/>
                </a:solidFill>
                <a:latin typeface="Calibri Light" panose="020F0302020204030204"/>
              </a:rPr>
              <a:t> we </a:t>
            </a:r>
            <a:r>
              <a:rPr lang="nl-NL" sz="3200" dirty="0" err="1">
                <a:solidFill>
                  <a:prstClr val="black"/>
                </a:solidFill>
                <a:latin typeface="Calibri Light" panose="020F0302020204030204"/>
              </a:rPr>
              <a:t>improve</a:t>
            </a:r>
            <a:r>
              <a:rPr lang="nl-NL" sz="32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nl-NL" sz="3200" dirty="0" err="1">
                <a:solidFill>
                  <a:prstClr val="black"/>
                </a:solidFill>
                <a:latin typeface="Calibri Light" panose="020F0302020204030204"/>
              </a:rPr>
              <a:t>connectivity</a:t>
            </a:r>
            <a:r>
              <a:rPr lang="nl-NL" sz="3200" dirty="0">
                <a:solidFill>
                  <a:prstClr val="black"/>
                </a:solidFill>
                <a:latin typeface="Calibri Light" panose="020F0302020204030204"/>
              </a:rPr>
              <a:t>?</a:t>
            </a:r>
          </a:p>
          <a:p>
            <a:pPr lvl="0"/>
            <a:r>
              <a:rPr lang="nl-NL" sz="3200" dirty="0">
                <a:solidFill>
                  <a:prstClr val="black"/>
                </a:solidFill>
                <a:latin typeface="Calibri Light" panose="020F0302020204030204"/>
              </a:rPr>
              <a:t>How </a:t>
            </a:r>
            <a:r>
              <a:rPr lang="nl-NL" sz="3200" dirty="0" err="1">
                <a:solidFill>
                  <a:prstClr val="black"/>
                </a:solidFill>
                <a:latin typeface="Calibri Light" panose="020F0302020204030204"/>
              </a:rPr>
              <a:t>can</a:t>
            </a:r>
            <a:r>
              <a:rPr lang="nl-NL" sz="3200" dirty="0">
                <a:solidFill>
                  <a:prstClr val="black"/>
                </a:solidFill>
                <a:latin typeface="Calibri Light" panose="020F0302020204030204"/>
              </a:rPr>
              <a:t> we speed up </a:t>
            </a:r>
            <a:r>
              <a:rPr lang="nl-NL" sz="3200" dirty="0" err="1">
                <a:solidFill>
                  <a:prstClr val="black"/>
                </a:solidFill>
                <a:latin typeface="Calibri Light" panose="020F0302020204030204"/>
              </a:rPr>
              <a:t>the</a:t>
            </a:r>
            <a:r>
              <a:rPr lang="nl-NL" sz="32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nl-NL" sz="3200" dirty="0" err="1">
                <a:solidFill>
                  <a:prstClr val="black"/>
                </a:solidFill>
                <a:latin typeface="Calibri Light" panose="020F0302020204030204"/>
              </a:rPr>
              <a:t>process</a:t>
            </a:r>
            <a:r>
              <a:rPr lang="nl-NL" sz="3200" dirty="0">
                <a:solidFill>
                  <a:prstClr val="black"/>
                </a:solidFill>
                <a:latin typeface="Calibri Light" panose="020F0302020204030204"/>
              </a:rPr>
              <a:t> of </a:t>
            </a:r>
            <a:r>
              <a:rPr lang="nl-NL" sz="3200" dirty="0" err="1">
                <a:solidFill>
                  <a:prstClr val="black"/>
                </a:solidFill>
                <a:latin typeface="Calibri Light" panose="020F0302020204030204"/>
              </a:rPr>
              <a:t>getting</a:t>
            </a:r>
            <a:r>
              <a:rPr lang="nl-NL" sz="32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nl-NL" sz="3200" dirty="0" err="1">
                <a:solidFill>
                  <a:prstClr val="black"/>
                </a:solidFill>
                <a:latin typeface="Calibri Light" panose="020F0302020204030204"/>
              </a:rPr>
              <a:t>locally</a:t>
            </a:r>
            <a:r>
              <a:rPr lang="nl-NL" sz="3200" dirty="0">
                <a:solidFill>
                  <a:prstClr val="black"/>
                </a:solidFill>
                <a:latin typeface="Calibri Light" panose="020F0302020204030204"/>
              </a:rPr>
              <a:t> relevant </a:t>
            </a:r>
            <a:r>
              <a:rPr lang="nl-NL" sz="3200" dirty="0" err="1">
                <a:solidFill>
                  <a:prstClr val="black"/>
                </a:solidFill>
                <a:latin typeface="Calibri Light" panose="020F0302020204030204"/>
              </a:rPr>
              <a:t>educational</a:t>
            </a:r>
            <a:r>
              <a:rPr lang="nl-NL" sz="32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nl-NL" sz="3200" dirty="0" smtClean="0">
                <a:solidFill>
                  <a:prstClr val="black"/>
                </a:solidFill>
                <a:latin typeface="Calibri Light" panose="020F0302020204030204"/>
              </a:rPr>
              <a:t>input </a:t>
            </a:r>
            <a:r>
              <a:rPr lang="nl-NL" sz="3200" dirty="0" err="1" smtClean="0">
                <a:solidFill>
                  <a:prstClr val="black"/>
                </a:solidFill>
                <a:latin typeface="Calibri Light" panose="020F0302020204030204"/>
              </a:rPr>
              <a:t>and</a:t>
            </a:r>
            <a:r>
              <a:rPr lang="nl-NL" sz="3200" dirty="0" smtClean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nl-NL" sz="3200" dirty="0" err="1" smtClean="0">
                <a:solidFill>
                  <a:prstClr val="black"/>
                </a:solidFill>
                <a:latin typeface="Calibri Light" panose="020F0302020204030204"/>
              </a:rPr>
              <a:t>locally</a:t>
            </a:r>
            <a:r>
              <a:rPr lang="nl-NL" sz="3200" dirty="0" smtClean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nl-NL" sz="3200" dirty="0" err="1" smtClean="0">
                <a:solidFill>
                  <a:prstClr val="black"/>
                </a:solidFill>
                <a:latin typeface="Calibri Light" panose="020F0302020204030204"/>
              </a:rPr>
              <a:t>recognized</a:t>
            </a:r>
            <a:r>
              <a:rPr lang="nl-NL" sz="3200" dirty="0" smtClean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nl-NL" sz="3200" dirty="0" err="1" smtClean="0">
                <a:solidFill>
                  <a:prstClr val="black"/>
                </a:solidFill>
                <a:latin typeface="Calibri Light" panose="020F0302020204030204"/>
              </a:rPr>
              <a:t>certification</a:t>
            </a:r>
            <a:r>
              <a:rPr lang="nl-NL" sz="3200" dirty="0" smtClean="0">
                <a:solidFill>
                  <a:prstClr val="black"/>
                </a:solidFill>
                <a:latin typeface="Calibri Light" panose="020F0302020204030204"/>
              </a:rPr>
              <a:t>?</a:t>
            </a:r>
            <a:endParaRPr lang="nl-NL" sz="3200" dirty="0">
              <a:solidFill>
                <a:prstClr val="black"/>
              </a:solidFill>
              <a:latin typeface="Calibri Light" panose="020F0302020204030204"/>
            </a:endParaRPr>
          </a:p>
          <a:p>
            <a:pPr lvl="0"/>
            <a:r>
              <a:rPr lang="nl-NL" sz="3200" dirty="0" err="1">
                <a:solidFill>
                  <a:prstClr val="black"/>
                </a:solidFill>
                <a:latin typeface="Calibri Light" panose="020F0302020204030204"/>
              </a:rPr>
              <a:t>What</a:t>
            </a:r>
            <a:r>
              <a:rPr lang="nl-NL" sz="32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nl-NL" sz="3200" dirty="0" err="1">
                <a:solidFill>
                  <a:prstClr val="black"/>
                </a:solidFill>
                <a:latin typeface="Calibri Light" panose="020F0302020204030204"/>
              </a:rPr>
              <a:t>can</a:t>
            </a:r>
            <a:r>
              <a:rPr lang="nl-NL" sz="3200" dirty="0">
                <a:solidFill>
                  <a:prstClr val="black"/>
                </a:solidFill>
                <a:latin typeface="Calibri Light" panose="020F0302020204030204"/>
              </a:rPr>
              <a:t> we do </a:t>
            </a:r>
            <a:r>
              <a:rPr lang="nl-NL" sz="3200" dirty="0" err="1">
                <a:solidFill>
                  <a:prstClr val="black"/>
                </a:solidFill>
                <a:latin typeface="Calibri Light" panose="020F0302020204030204"/>
              </a:rPr>
              <a:t>to</a:t>
            </a:r>
            <a:r>
              <a:rPr lang="nl-NL" sz="3200" dirty="0">
                <a:solidFill>
                  <a:prstClr val="black"/>
                </a:solidFill>
                <a:latin typeface="Calibri Light" panose="020F0302020204030204"/>
              </a:rPr>
              <a:t> get </a:t>
            </a:r>
            <a:r>
              <a:rPr lang="nl-NL" sz="3200" dirty="0" err="1">
                <a:solidFill>
                  <a:prstClr val="black"/>
                </a:solidFill>
                <a:latin typeface="Calibri Light" panose="020F0302020204030204"/>
              </a:rPr>
              <a:t>the</a:t>
            </a:r>
            <a:r>
              <a:rPr lang="nl-NL" sz="3200" dirty="0">
                <a:solidFill>
                  <a:prstClr val="black"/>
                </a:solidFill>
                <a:latin typeface="Calibri Light" panose="020F0302020204030204"/>
              </a:rPr>
              <a:t> girls </a:t>
            </a:r>
            <a:r>
              <a:rPr lang="nl-NL" sz="3200" dirty="0" err="1">
                <a:solidFill>
                  <a:prstClr val="black"/>
                </a:solidFill>
                <a:latin typeface="Calibri Light" panose="020F0302020204030204"/>
              </a:rPr>
              <a:t>to</a:t>
            </a:r>
            <a:r>
              <a:rPr lang="nl-NL" sz="32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nl-NL" sz="3200" dirty="0" err="1">
                <a:solidFill>
                  <a:prstClr val="black"/>
                </a:solidFill>
                <a:latin typeface="Calibri Light" panose="020F0302020204030204"/>
              </a:rPr>
              <a:t>come</a:t>
            </a:r>
            <a:r>
              <a:rPr lang="nl-NL" sz="32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nl-NL" sz="3200" dirty="0" err="1">
                <a:solidFill>
                  <a:prstClr val="black"/>
                </a:solidFill>
                <a:latin typeface="Calibri Light" panose="020F0302020204030204"/>
              </a:rPr>
              <a:t>to</a:t>
            </a:r>
            <a:r>
              <a:rPr lang="nl-NL" sz="3200" dirty="0">
                <a:solidFill>
                  <a:prstClr val="black"/>
                </a:solidFill>
                <a:latin typeface="Calibri Light" panose="020F0302020204030204"/>
              </a:rPr>
              <a:t>, </a:t>
            </a:r>
            <a:r>
              <a:rPr lang="nl-NL" sz="3200" dirty="0" err="1">
                <a:solidFill>
                  <a:prstClr val="black"/>
                </a:solidFill>
                <a:latin typeface="Calibri Light" panose="020F0302020204030204"/>
              </a:rPr>
              <a:t>and</a:t>
            </a:r>
            <a:r>
              <a:rPr lang="nl-NL" sz="32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nl-NL" sz="3200" dirty="0" err="1">
                <a:solidFill>
                  <a:prstClr val="black"/>
                </a:solidFill>
                <a:latin typeface="Calibri Light" panose="020F0302020204030204"/>
              </a:rPr>
              <a:t>stay</a:t>
            </a:r>
            <a:r>
              <a:rPr lang="nl-NL" sz="3200" dirty="0">
                <a:solidFill>
                  <a:prstClr val="black"/>
                </a:solidFill>
                <a:latin typeface="Calibri Light" panose="020F0302020204030204"/>
              </a:rPr>
              <a:t> in, school?</a:t>
            </a:r>
          </a:p>
          <a:p>
            <a:pPr lvl="0"/>
            <a:r>
              <a:rPr lang="nl-NL" sz="3200" dirty="0" err="1">
                <a:solidFill>
                  <a:prstClr val="black"/>
                </a:solidFill>
                <a:latin typeface="Calibri Light" panose="020F0302020204030204"/>
              </a:rPr>
              <a:t>Who</a:t>
            </a:r>
            <a:r>
              <a:rPr lang="nl-NL" sz="32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nl-NL" sz="3200" dirty="0" err="1">
                <a:solidFill>
                  <a:prstClr val="black"/>
                </a:solidFill>
                <a:latin typeface="Calibri Light" panose="020F0302020204030204"/>
              </a:rPr>
              <a:t>will</a:t>
            </a:r>
            <a:r>
              <a:rPr lang="nl-NL" sz="3200" dirty="0">
                <a:solidFill>
                  <a:prstClr val="black"/>
                </a:solidFill>
                <a:latin typeface="Calibri Light" panose="020F0302020204030204"/>
              </a:rPr>
              <a:t> help </a:t>
            </a:r>
            <a:r>
              <a:rPr lang="nl-NL" sz="3200" dirty="0" err="1">
                <a:solidFill>
                  <a:prstClr val="black"/>
                </a:solidFill>
                <a:latin typeface="Calibri Light" panose="020F0302020204030204"/>
              </a:rPr>
              <a:t>us</a:t>
            </a:r>
            <a:r>
              <a:rPr lang="nl-NL" sz="3200" dirty="0">
                <a:solidFill>
                  <a:prstClr val="black"/>
                </a:solidFill>
                <a:latin typeface="Calibri Light" panose="020F0302020204030204"/>
              </a:rPr>
              <a:t> in </a:t>
            </a:r>
            <a:r>
              <a:rPr lang="nl-NL" sz="3200" dirty="0" err="1">
                <a:solidFill>
                  <a:prstClr val="black"/>
                </a:solidFill>
                <a:latin typeface="Calibri Light" panose="020F0302020204030204"/>
              </a:rPr>
              <a:t>developing</a:t>
            </a:r>
            <a:r>
              <a:rPr lang="nl-NL" sz="32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nl-NL" sz="3200" dirty="0" err="1">
                <a:solidFill>
                  <a:prstClr val="black"/>
                </a:solidFill>
                <a:latin typeface="Calibri Light" panose="020F0302020204030204"/>
              </a:rPr>
              <a:t>this</a:t>
            </a:r>
            <a:r>
              <a:rPr lang="nl-NL" sz="32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nl-NL" sz="3200" dirty="0" err="1">
                <a:solidFill>
                  <a:prstClr val="black"/>
                </a:solidFill>
                <a:latin typeface="Calibri Light" panose="020F0302020204030204"/>
              </a:rPr>
              <a:t>further</a:t>
            </a:r>
            <a:r>
              <a:rPr lang="nl-NL" sz="3200" dirty="0">
                <a:solidFill>
                  <a:prstClr val="black"/>
                </a:solidFill>
                <a:latin typeface="Calibri Light" panose="020F0302020204030204"/>
              </a:rPr>
              <a:t>?</a:t>
            </a:r>
          </a:p>
          <a:p>
            <a:pPr lvl="0"/>
            <a:r>
              <a:rPr lang="nl-NL" sz="3200" dirty="0">
                <a:solidFill>
                  <a:prstClr val="black"/>
                </a:solidFill>
                <a:latin typeface="Calibri Light" panose="020F0302020204030204"/>
              </a:rPr>
              <a:t>How do we get adequate </a:t>
            </a:r>
            <a:r>
              <a:rPr lang="nl-NL" sz="3200" dirty="0" err="1">
                <a:solidFill>
                  <a:prstClr val="black"/>
                </a:solidFill>
                <a:latin typeface="Calibri Light" panose="020F0302020204030204"/>
              </a:rPr>
              <a:t>funding</a:t>
            </a:r>
            <a:r>
              <a:rPr lang="nl-NL" sz="32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nl-NL" sz="3200" dirty="0" err="1">
                <a:solidFill>
                  <a:prstClr val="black"/>
                </a:solidFill>
                <a:latin typeface="Calibri Light" panose="020F0302020204030204"/>
              </a:rPr>
              <a:t>to</a:t>
            </a:r>
            <a:r>
              <a:rPr lang="nl-NL" sz="3200" dirty="0">
                <a:solidFill>
                  <a:prstClr val="black"/>
                </a:solidFill>
                <a:latin typeface="Calibri Light" panose="020F0302020204030204"/>
              </a:rPr>
              <a:t> meet </a:t>
            </a:r>
            <a:r>
              <a:rPr lang="nl-NL" sz="3200" dirty="0" err="1">
                <a:solidFill>
                  <a:prstClr val="black"/>
                </a:solidFill>
                <a:latin typeface="Calibri Light" panose="020F0302020204030204"/>
              </a:rPr>
              <a:t>our</a:t>
            </a:r>
            <a:r>
              <a:rPr lang="nl-NL" sz="32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nl-NL" sz="3200" dirty="0" err="1">
                <a:solidFill>
                  <a:prstClr val="black"/>
                </a:solidFill>
                <a:latin typeface="Calibri Light" panose="020F0302020204030204"/>
              </a:rPr>
              <a:t>challenges</a:t>
            </a:r>
            <a:r>
              <a:rPr lang="nl-NL" sz="3200" dirty="0">
                <a:solidFill>
                  <a:prstClr val="black"/>
                </a:solidFill>
                <a:latin typeface="Calibri Light" panose="020F0302020204030204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47" y="2497569"/>
            <a:ext cx="1024746" cy="102705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47" y="1367525"/>
            <a:ext cx="1024746" cy="105019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346" y="3604480"/>
            <a:ext cx="1024747" cy="102700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72" y="5568230"/>
            <a:ext cx="1024748" cy="102474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316" y="263049"/>
            <a:ext cx="1030777" cy="102842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172" y="4711340"/>
            <a:ext cx="1024747" cy="77703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3186" y="1367523"/>
            <a:ext cx="5519416" cy="502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1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8633" y="1"/>
            <a:ext cx="8785166" cy="1345827"/>
          </a:xfrm>
        </p:spPr>
        <p:txBody>
          <a:bodyPr/>
          <a:lstStyle/>
          <a:p>
            <a:r>
              <a:rPr lang="nl-NL" dirty="0" smtClean="0"/>
              <a:t/>
            </a:r>
            <a:br>
              <a:rPr lang="nl-NL" dirty="0" smtClean="0"/>
            </a:br>
            <a:r>
              <a:rPr lang="nl-NL" dirty="0">
                <a:solidFill>
                  <a:prstClr val="black"/>
                </a:solidFill>
              </a:rPr>
              <a:t>Co-</a:t>
            </a:r>
            <a:r>
              <a:rPr lang="nl-NL" dirty="0" err="1">
                <a:solidFill>
                  <a:prstClr val="black"/>
                </a:solidFill>
              </a:rPr>
              <a:t>Creation</a:t>
            </a:r>
            <a:r>
              <a:rPr lang="nl-NL" dirty="0">
                <a:solidFill>
                  <a:prstClr val="black"/>
                </a:solidFill>
              </a:rPr>
              <a:t> </a:t>
            </a:r>
            <a:r>
              <a:rPr lang="nl-NL" dirty="0" err="1">
                <a:solidFill>
                  <a:prstClr val="black"/>
                </a:solidFill>
              </a:rPr>
              <a:t>and</a:t>
            </a:r>
            <a:r>
              <a:rPr lang="nl-NL" dirty="0">
                <a:solidFill>
                  <a:prstClr val="black"/>
                </a:solidFill>
              </a:rPr>
              <a:t> Co-Development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47" y="2497569"/>
            <a:ext cx="1024746" cy="102705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47" y="1367525"/>
            <a:ext cx="1024746" cy="105019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346" y="3604480"/>
            <a:ext cx="1024747" cy="102700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72" y="5568230"/>
            <a:ext cx="1024748" cy="102474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316" y="263049"/>
            <a:ext cx="1030777" cy="102842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172" y="4711340"/>
            <a:ext cx="1024747" cy="77703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2323" y="1828015"/>
            <a:ext cx="10228500" cy="482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77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/>
            </a:r>
            <a:br>
              <a:rPr lang="nl-NL" dirty="0" smtClean="0"/>
            </a:b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5829" y="1027906"/>
            <a:ext cx="9607971" cy="58130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47" y="2497569"/>
            <a:ext cx="1024746" cy="102705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347" y="1367525"/>
            <a:ext cx="1024746" cy="105019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46" y="3604480"/>
            <a:ext cx="1024747" cy="102700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172" y="5568230"/>
            <a:ext cx="1024748" cy="102474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316" y="263049"/>
            <a:ext cx="1030777" cy="102842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172" y="4711340"/>
            <a:ext cx="1024747" cy="77703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2310938" y="263049"/>
            <a:ext cx="86119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4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Better </a:t>
            </a:r>
            <a:r>
              <a:rPr lang="nl-NL" sz="4400" dirty="0" err="1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Results</a:t>
            </a:r>
            <a:r>
              <a:rPr lang="nl-NL" sz="44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 Through </a:t>
            </a:r>
            <a:r>
              <a:rPr lang="nl-NL" sz="4400" dirty="0" err="1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Joining</a:t>
            </a:r>
            <a:r>
              <a:rPr lang="nl-NL" sz="44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 </a:t>
            </a:r>
            <a:r>
              <a:rPr lang="nl-NL" sz="4400" dirty="0" err="1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Forces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6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6246" y="365125"/>
            <a:ext cx="9167553" cy="1325563"/>
          </a:xfrm>
        </p:spPr>
        <p:txBody>
          <a:bodyPr/>
          <a:lstStyle/>
          <a:p>
            <a:r>
              <a:rPr lang="nl-NL" dirty="0" smtClean="0"/>
              <a:t/>
            </a:r>
            <a:br>
              <a:rPr lang="nl-NL" dirty="0" smtClean="0"/>
            </a:b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0871" y="2241640"/>
            <a:ext cx="4351338" cy="4351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47" y="2497569"/>
            <a:ext cx="1024746" cy="102705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347" y="1367525"/>
            <a:ext cx="1024746" cy="105019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46" y="3604480"/>
            <a:ext cx="1024747" cy="102700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172" y="5568230"/>
            <a:ext cx="1024748" cy="102474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316" y="263049"/>
            <a:ext cx="1030777" cy="102842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172" y="4711340"/>
            <a:ext cx="1024747" cy="77703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00987" y="2241640"/>
            <a:ext cx="4667432" cy="435133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2186246" y="643185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 err="1" smtClean="0">
                <a:latin typeface="+mj-lt"/>
              </a:rPr>
              <a:t>Sustainability</a:t>
            </a:r>
            <a:r>
              <a:rPr lang="nl-NL" sz="4400" dirty="0" smtClean="0">
                <a:latin typeface="+mj-lt"/>
              </a:rPr>
              <a:t> </a:t>
            </a:r>
            <a:r>
              <a:rPr lang="nl-NL" sz="4400" dirty="0" err="1" smtClean="0">
                <a:latin typeface="+mj-lt"/>
              </a:rPr>
              <a:t>and</a:t>
            </a:r>
            <a:r>
              <a:rPr lang="nl-NL" sz="4400" dirty="0" smtClean="0">
                <a:latin typeface="+mj-lt"/>
              </a:rPr>
              <a:t> </a:t>
            </a:r>
            <a:r>
              <a:rPr lang="nl-NL" sz="4400" dirty="0" err="1" smtClean="0">
                <a:latin typeface="+mj-lt"/>
              </a:rPr>
              <a:t>Scalability</a:t>
            </a:r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096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4688378" y="706582"/>
            <a:ext cx="3532909" cy="8312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8633" y="1"/>
            <a:ext cx="8785166" cy="1345827"/>
          </a:xfrm>
        </p:spPr>
        <p:txBody>
          <a:bodyPr/>
          <a:lstStyle/>
          <a:p>
            <a:r>
              <a:rPr lang="nl-NL" dirty="0" smtClean="0"/>
              <a:t/>
            </a:r>
            <a:br>
              <a:rPr lang="nl-NL" dirty="0" smtClean="0"/>
            </a:b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47" y="2497569"/>
            <a:ext cx="1024746" cy="102705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47" y="1367525"/>
            <a:ext cx="1024746" cy="105019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346" y="3604480"/>
            <a:ext cx="1024747" cy="102700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72" y="5568230"/>
            <a:ext cx="1024748" cy="102474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316" y="263049"/>
            <a:ext cx="1030777" cy="102842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172" y="4711340"/>
            <a:ext cx="1024747" cy="77703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1784954" y="106704"/>
            <a:ext cx="10129467" cy="675129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Oval 6"/>
          <p:cNvSpPr/>
          <p:nvPr/>
        </p:nvSpPr>
        <p:spPr>
          <a:xfrm>
            <a:off x="5396795" y="1104251"/>
            <a:ext cx="2452255" cy="573579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478088" y="5320145"/>
            <a:ext cx="2743200" cy="781397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7722524" y="1463040"/>
            <a:ext cx="972589" cy="42958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8071658" y="5860473"/>
            <a:ext cx="964277" cy="55695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19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230" y="1"/>
            <a:ext cx="9832570" cy="1704108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/>
            </a:r>
            <a:br>
              <a:rPr lang="nl-NL" dirty="0" smtClean="0"/>
            </a:br>
            <a:r>
              <a:rPr lang="nl-NL" sz="4000" dirty="0">
                <a:solidFill>
                  <a:prstClr val="black"/>
                </a:solidFill>
              </a:rPr>
              <a:t>Jesuit Worldwide Learning in </a:t>
            </a:r>
            <a:r>
              <a:rPr lang="nl-NL" sz="4000" dirty="0" err="1">
                <a:solidFill>
                  <a:prstClr val="black"/>
                </a:solidFill>
              </a:rPr>
              <a:t>Kakuma</a:t>
            </a:r>
            <a:r>
              <a:rPr lang="nl-NL" sz="4000" dirty="0">
                <a:solidFill>
                  <a:prstClr val="black"/>
                </a:solidFill>
              </a:rPr>
              <a:t> </a:t>
            </a:r>
            <a:br>
              <a:rPr lang="nl-NL" sz="4000" dirty="0">
                <a:solidFill>
                  <a:prstClr val="black"/>
                </a:solidFill>
              </a:rPr>
            </a:br>
            <a:r>
              <a:rPr lang="nl-NL" sz="4000" dirty="0">
                <a:solidFill>
                  <a:prstClr val="black"/>
                </a:solidFill>
              </a:rPr>
              <a:t>(Jesuit </a:t>
            </a:r>
            <a:r>
              <a:rPr lang="nl-NL" sz="4000" dirty="0" err="1">
                <a:solidFill>
                  <a:prstClr val="black"/>
                </a:solidFill>
              </a:rPr>
              <a:t>Commons</a:t>
            </a:r>
            <a:r>
              <a:rPr lang="nl-NL" sz="4000" dirty="0">
                <a:solidFill>
                  <a:prstClr val="black"/>
                </a:solidFill>
              </a:rPr>
              <a:t> </a:t>
            </a:r>
            <a:r>
              <a:rPr lang="nl-NL" sz="4000" dirty="0" err="1">
                <a:solidFill>
                  <a:prstClr val="black"/>
                </a:solidFill>
              </a:rPr>
              <a:t>Higher</a:t>
            </a:r>
            <a:r>
              <a:rPr lang="nl-NL" sz="4000" dirty="0">
                <a:solidFill>
                  <a:prstClr val="black"/>
                </a:solidFill>
              </a:rPr>
              <a:t> Education at </a:t>
            </a:r>
            <a:r>
              <a:rPr lang="nl-NL" sz="4000" dirty="0" err="1">
                <a:solidFill>
                  <a:prstClr val="black"/>
                </a:solidFill>
              </a:rPr>
              <a:t>the</a:t>
            </a:r>
            <a:r>
              <a:rPr lang="nl-NL" sz="4000" dirty="0">
                <a:solidFill>
                  <a:prstClr val="black"/>
                </a:solidFill>
              </a:rPr>
              <a:t> </a:t>
            </a:r>
            <a:r>
              <a:rPr lang="nl-NL" sz="4000" dirty="0" err="1">
                <a:solidFill>
                  <a:prstClr val="black"/>
                </a:solidFill>
              </a:rPr>
              <a:t>Margins</a:t>
            </a:r>
            <a:r>
              <a:rPr lang="nl-NL" sz="4000" dirty="0">
                <a:solidFill>
                  <a:prstClr val="black"/>
                </a:solidFill>
              </a:rPr>
              <a:t>)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4975" y="1704109"/>
            <a:ext cx="5316173" cy="35237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47" y="2497569"/>
            <a:ext cx="1024746" cy="102705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347" y="1367525"/>
            <a:ext cx="1024746" cy="105019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46" y="3604480"/>
            <a:ext cx="1024747" cy="102700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172" y="5568230"/>
            <a:ext cx="1024748" cy="102474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316" y="263049"/>
            <a:ext cx="1030777" cy="102842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172" y="4711340"/>
            <a:ext cx="1024747" cy="77703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34257" y="3108960"/>
            <a:ext cx="6434446" cy="361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05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8633" y="1"/>
            <a:ext cx="8785166" cy="1345827"/>
          </a:xfrm>
        </p:spPr>
        <p:txBody>
          <a:bodyPr/>
          <a:lstStyle/>
          <a:p>
            <a:r>
              <a:rPr lang="nl-NL" dirty="0" smtClean="0"/>
              <a:t/>
            </a:r>
            <a:br>
              <a:rPr lang="nl-NL" dirty="0" smtClean="0"/>
            </a:b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8622" y="263049"/>
            <a:ext cx="11253206" cy="63299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47" y="2497569"/>
            <a:ext cx="1024746" cy="102705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347" y="1367525"/>
            <a:ext cx="1024746" cy="105019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46" y="3604480"/>
            <a:ext cx="1024747" cy="102700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172" y="5568230"/>
            <a:ext cx="1024748" cy="102474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316" y="263049"/>
            <a:ext cx="1030777" cy="102842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172" y="4711340"/>
            <a:ext cx="1024747" cy="77703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0678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5098" y="365125"/>
            <a:ext cx="10048702" cy="1325563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prstClr val="black"/>
                </a:solidFill>
              </a:rPr>
              <a:t>The </a:t>
            </a:r>
            <a:r>
              <a:rPr lang="nl-NL" dirty="0" err="1">
                <a:solidFill>
                  <a:prstClr val="black"/>
                </a:solidFill>
              </a:rPr>
              <a:t>Blended</a:t>
            </a:r>
            <a:r>
              <a:rPr lang="nl-NL" dirty="0">
                <a:solidFill>
                  <a:prstClr val="black"/>
                </a:solidFill>
              </a:rPr>
              <a:t> Format</a:t>
            </a:r>
            <a:r>
              <a:rPr lang="nl-NL" dirty="0" smtClean="0"/>
              <a:t/>
            </a:r>
            <a:br>
              <a:rPr lang="nl-NL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05098" y="1479665"/>
            <a:ext cx="4714702" cy="5113312"/>
          </a:xfrm>
        </p:spPr>
        <p:txBody>
          <a:bodyPr>
            <a:normAutofit lnSpcReduction="10000"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3600" dirty="0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on-site trainings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3600" dirty="0" smtClean="0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online </a:t>
            </a:r>
            <a:r>
              <a:rPr lang="en-US" sz="3600" dirty="0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dissemination of knowledge on a bespoke learning </a:t>
            </a:r>
            <a:r>
              <a:rPr lang="en-US" sz="3600" dirty="0" smtClean="0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platform, </a:t>
            </a:r>
            <a:r>
              <a:rPr lang="en-US" sz="3600" dirty="0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3600" dirty="0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the use of social media for individual and group coaching</a:t>
            </a: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02531" y="-852100"/>
            <a:ext cx="6094791" cy="85752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47" y="2497569"/>
            <a:ext cx="1024746" cy="102705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347" y="1367525"/>
            <a:ext cx="1024746" cy="105019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46" y="3585100"/>
            <a:ext cx="1024747" cy="102700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172" y="5568230"/>
            <a:ext cx="1024748" cy="102474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316" y="263049"/>
            <a:ext cx="1030777" cy="102842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172" y="4711340"/>
            <a:ext cx="1024747" cy="77703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6527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8634" y="-54350"/>
            <a:ext cx="8785166" cy="1345827"/>
          </a:xfrm>
        </p:spPr>
        <p:txBody>
          <a:bodyPr/>
          <a:lstStyle/>
          <a:p>
            <a:r>
              <a:rPr lang="nl-NL" dirty="0" smtClean="0"/>
              <a:t/>
            </a:r>
            <a:br>
              <a:rPr lang="nl-NL" dirty="0" smtClean="0"/>
            </a:b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3164" y="2684055"/>
            <a:ext cx="10515600" cy="38948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47" y="2497569"/>
            <a:ext cx="1024746" cy="102705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347" y="1367525"/>
            <a:ext cx="1024746" cy="105019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46" y="3604480"/>
            <a:ext cx="1024747" cy="102700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172" y="5568230"/>
            <a:ext cx="1024748" cy="102474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316" y="263049"/>
            <a:ext cx="1030777" cy="102842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172" y="4711340"/>
            <a:ext cx="1024747" cy="77703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2801389" y="997526"/>
            <a:ext cx="781396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Learning Platform: teachingafrica.eurekos.com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67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182</Words>
  <Application>Microsoft Office PowerPoint</Application>
  <PresentationFormat>Widescreen</PresentationFormat>
  <Paragraphs>43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Cambria</vt:lpstr>
      <vt:lpstr>Symbol</vt:lpstr>
      <vt:lpstr>Times New Roman</vt:lpstr>
      <vt:lpstr>Wingdings</vt:lpstr>
      <vt:lpstr>Office Theme</vt:lpstr>
      <vt:lpstr> </vt:lpstr>
      <vt:lpstr> Co-Creation and Co-Development</vt:lpstr>
      <vt:lpstr> </vt:lpstr>
      <vt:lpstr> </vt:lpstr>
      <vt:lpstr> </vt:lpstr>
      <vt:lpstr> Jesuit Worldwide Learning in Kakuma  (Jesuit Commons Higher Education at the Margins)</vt:lpstr>
      <vt:lpstr> </vt:lpstr>
      <vt:lpstr>The Blended Format </vt:lpstr>
      <vt:lpstr> </vt:lpstr>
      <vt:lpstr> </vt:lpstr>
      <vt:lpstr> Local Partners</vt:lpstr>
      <vt:lpstr> Mission 2020</vt:lpstr>
      <vt:lpstr>Our Biggest Challenges </vt:lpstr>
      <vt:lpstr> Co-Creation and Co-Development:  Please share, ask questions, get involved</vt:lpstr>
      <vt:lpstr> Help needed . . . </vt:lpstr>
    </vt:vector>
  </TitlesOfParts>
  <Company>Hogeschool Utrecht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Nicole Reith</dc:creator>
  <cp:lastModifiedBy>Nicole Reith</cp:lastModifiedBy>
  <cp:revision>37</cp:revision>
  <dcterms:created xsi:type="dcterms:W3CDTF">2017-08-17T15:43:41Z</dcterms:created>
  <dcterms:modified xsi:type="dcterms:W3CDTF">2017-08-30T17:32:19Z</dcterms:modified>
</cp:coreProperties>
</file>